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615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Sales Analysis Report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85404"/>
            <a:ext cx="310395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Bike Purchasing Trends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48976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ideal customer profile and key drivers of bike sales through comprehensive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045" y="434459"/>
            <a:ext cx="8037909" cy="1037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150"/>
              </a:lnSpc>
              <a:buNone/>
            </a:pPr>
            <a:r>
              <a:rPr lang="en-US" sz="6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 Audience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789980" y="1886188"/>
            <a:ext cx="780097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"Lookalike Audience" for advertising campaigns: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53045" y="1708428"/>
            <a:ext cx="22860" cy="60829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Shape 3"/>
          <p:cNvSpPr/>
          <p:nvPr/>
        </p:nvSpPr>
        <p:spPr>
          <a:xfrm>
            <a:off x="553045" y="2494478"/>
            <a:ext cx="8037909" cy="1207175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711041" y="2652474"/>
            <a:ext cx="473988" cy="473988"/>
          </a:xfrm>
          <a:prstGeom prst="roundRect">
            <a:avLst>
              <a:gd name="adj" fmla="val 19289698"/>
            </a:avLst>
          </a:prstGeom>
          <a:solidFill>
            <a:srgbClr val="E04F0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415" y="2782848"/>
            <a:ext cx="213241" cy="2132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1041" y="3284458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Single Professionals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53045" y="3859649"/>
            <a:ext cx="8037909" cy="1207175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711041" y="4017645"/>
            <a:ext cx="473988" cy="473988"/>
          </a:xfrm>
          <a:prstGeom prst="roundRect">
            <a:avLst>
              <a:gd name="adj" fmla="val 19289698"/>
            </a:avLst>
          </a:prstGeom>
          <a:solidFill>
            <a:srgbClr val="E04F0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415" y="4148018"/>
            <a:ext cx="213241" cy="21324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1041" y="4649629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Age 30–45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53045" y="5224820"/>
            <a:ext cx="8037909" cy="1207175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711041" y="5382816"/>
            <a:ext cx="473988" cy="473988"/>
          </a:xfrm>
          <a:prstGeom prst="roundRect">
            <a:avLst>
              <a:gd name="adj" fmla="val 19289698"/>
            </a:avLst>
          </a:prstGeom>
          <a:solidFill>
            <a:srgbClr val="E04F0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415" y="5513189"/>
            <a:ext cx="213241" cy="2132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1041" y="6014799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Bachelor's Degree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553045" y="6589990"/>
            <a:ext cx="8037909" cy="1207175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19" name="Shape 13"/>
          <p:cNvSpPr/>
          <p:nvPr/>
        </p:nvSpPr>
        <p:spPr>
          <a:xfrm>
            <a:off x="711041" y="6747986"/>
            <a:ext cx="473988" cy="473988"/>
          </a:xfrm>
          <a:prstGeom prst="roundRect">
            <a:avLst>
              <a:gd name="adj" fmla="val 19289698"/>
            </a:avLst>
          </a:prstGeom>
          <a:solidFill>
            <a:srgbClr val="E04F00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415" y="6878360"/>
            <a:ext cx="213241" cy="21324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11041" y="7379970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0–1 Cars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9603" y="494705"/>
            <a:ext cx="1887974" cy="338138"/>
          </a:xfrm>
          <a:prstGeom prst="roundRect">
            <a:avLst>
              <a:gd name="adj" fmla="val 6385"/>
            </a:avLst>
          </a:prstGeom>
          <a:solidFill>
            <a:srgbClr val="FFDE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7473" y="591860"/>
            <a:ext cx="143828" cy="1438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3214" y="548640"/>
            <a:ext cx="145649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EXECUTIVE SUMMARY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9603" y="904756"/>
            <a:ext cx="724745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Urban Commuter Professional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629603" y="1926550"/>
            <a:ext cx="646616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ideal customer is a middle-aged individual (31–54 years old) earning $60,000+ annually, living within 0–5 miles of their workplace.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9603" y="2663904"/>
            <a:ext cx="646616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Convenience and economic necessity are the strongest behavioral predictors of purchase, outweighing demographic factors like gender and marital status.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52" y="1967032"/>
            <a:ext cx="6466165" cy="6466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7177"/>
            <a:ext cx="73140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Age Profile: The Core Buyer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744" cy="2776299"/>
          </a:xfrm>
          <a:prstGeom prst="roundRect">
            <a:avLst>
              <a:gd name="adj" fmla="val 122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Middle Age (31–54)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3046571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Dominant revenue driver accounting for the vast majority of purchases. Combines physical capability with financial stability.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311598"/>
            <a:ext cx="3664863" cy="2776299"/>
          </a:xfrm>
          <a:prstGeom prst="roundRect">
            <a:avLst>
              <a:gd name="adj" fmla="val 122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Youth (0–30)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162" y="304657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 conversion rate despite physical activity. Average income of $30k–$40k limits purchasing power.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14712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41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Seniors (55+)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0496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Sharp drop in sales volume, suggesting physical barriers to entry for standard bicycles.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72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Economic Indicators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151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Economic stability is a clear prerequisite for purchasing. Non-buyers consistently earn ~$4,000 less than buyers.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656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$60K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384578" y="49783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Male Buyers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4865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annual income vs. $56,208 for non-buyers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94656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$56K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26681" y="49783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Female Buyers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235893" y="54865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annual income vs. $53,440 for non-buyers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94656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$50K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268783" y="49783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Price Threshold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9677995" y="54865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income level indicating price sensitivity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432316"/>
            <a:ext cx="4127540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Occupation Impact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07" y="1262658"/>
            <a:ext cx="13529786" cy="75766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0307" y="9016127"/>
            <a:ext cx="135297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"Professional" workers lead consumer segments, while "Manual" laborers show lowest purchase rates, correlating with lower income levels.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4616" y="879872"/>
            <a:ext cx="1467803" cy="394335"/>
          </a:xfrm>
          <a:prstGeom prst="roundRect">
            <a:avLst>
              <a:gd name="adj" fmla="val 6388"/>
            </a:avLst>
          </a:prstGeom>
          <a:solidFill>
            <a:srgbClr val="FFDECC"/>
          </a:solidFill>
          <a:ln/>
        </p:spPr>
      </p:sp>
      <p:sp>
        <p:nvSpPr>
          <p:cNvPr id="4" name="Text 1"/>
          <p:cNvSpPr/>
          <p:nvPr/>
        </p:nvSpPr>
        <p:spPr>
          <a:xfrm>
            <a:off x="860465" y="942737"/>
            <a:ext cx="12161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PREDICTOR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4616" y="1358146"/>
            <a:ext cx="5510332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Commute Effect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734616" y="2361724"/>
            <a:ext cx="76747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Distance is the critical filter for sales. Purchase volume collapses for commutes longer than 10 miles.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3269337"/>
            <a:ext cx="1049536" cy="15615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94059" y="3479244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0–1 Miles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994059" y="3949422"/>
            <a:ext cx="641532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purchase volume. Bikes used for utility and short-distance transport.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6" y="4830842"/>
            <a:ext cx="1049536" cy="12594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94059" y="5040749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2–5 Miles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994059" y="5510927"/>
            <a:ext cx="64153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segment for serious bicycle commuters with daily usage.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6" y="6090285"/>
            <a:ext cx="1049536" cy="12594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94059" y="6300192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10+ Miles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994059" y="6770370"/>
            <a:ext cx="64153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collapse as physical effort becomes a significant barrier.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91826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Car Ownership Inverse Correlation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14443"/>
            <a:ext cx="7604284" cy="1839278"/>
          </a:xfrm>
          <a:prstGeom prst="roundRect">
            <a:avLst>
              <a:gd name="adj" fmla="val 795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214443"/>
            <a:ext cx="121920" cy="1839278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4717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0–2 Cars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142524" y="3070622"/>
            <a:ext cx="69982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Significantly more likely to purchase. Bike viewed as primary or secondary transport necessity.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280535"/>
            <a:ext cx="7604284" cy="1839278"/>
          </a:xfrm>
          <a:prstGeom prst="roundRect">
            <a:avLst>
              <a:gd name="adj" fmla="val 795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3310" y="4280535"/>
            <a:ext cx="121920" cy="1839278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9" name="Text 7"/>
          <p:cNvSpPr/>
          <p:nvPr/>
        </p:nvSpPr>
        <p:spPr>
          <a:xfrm>
            <a:off x="1142524" y="45378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3+ Cars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42524" y="5136713"/>
            <a:ext cx="69982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Bike purchasing decreases. Viewed as recreational luxury rather than essential tool, reducing urgency.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160"/>
            <a:ext cx="73199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Geographic Market Insights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04048"/>
            <a:ext cx="4158615" cy="4158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89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North America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79763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market share by total volume, representing primary revenue source.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904048"/>
            <a:ext cx="4158615" cy="4158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6289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Europe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679763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conversion rates supported by bike-friendly infrastructure and culture.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904048"/>
            <a:ext cx="4158615" cy="4158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6289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Pacific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679763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Smaller but stable market segment with consistent growth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1432"/>
            <a:ext cx="74193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Recommendations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0658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420898"/>
            <a:ext cx="3664744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5952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Marketing Strategy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3103364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"Beat the Traffic" campaign targeting urban centers. Focus on utility, time-savings, and green commuting for those within 5 miles of work.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0658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420898"/>
            <a:ext cx="3664863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5952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Inventory Planning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685348" y="3103364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Hybrid and Commuter models for 31–54 age demographic. Limit high-end performance models unless offering financing options.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3147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69756"/>
            <a:ext cx="7556421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8440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Pricing Tiers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93790" y="63522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entry-level model accessible to $40,000–$50,000 income bracket to capture Skilled Manual and younger demographics.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2026-01-03T05:58:31Z</dcterms:created>
  <dcterms:modified xsi:type="dcterms:W3CDTF">2026-01-03T05:58:31Z</dcterms:modified>
</cp:coreProperties>
</file>